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1242" r:id="rId2"/>
    <p:sldId id="1246" r:id="rId3"/>
    <p:sldId id="1247" r:id="rId4"/>
    <p:sldId id="1248" r:id="rId5"/>
    <p:sldId id="1249" r:id="rId6"/>
    <p:sldId id="1250" r:id="rId7"/>
    <p:sldId id="1255" r:id="rId8"/>
    <p:sldId id="1253" r:id="rId9"/>
    <p:sldId id="1302" r:id="rId10"/>
    <p:sldId id="1284" r:id="rId11"/>
    <p:sldId id="1285" r:id="rId12"/>
    <p:sldId id="1303" r:id="rId13"/>
    <p:sldId id="1286" r:id="rId14"/>
    <p:sldId id="1304" r:id="rId15"/>
    <p:sldId id="1288" r:id="rId16"/>
    <p:sldId id="1289" r:id="rId17"/>
    <p:sldId id="1290" r:id="rId18"/>
    <p:sldId id="1291" r:id="rId19"/>
    <p:sldId id="1292" r:id="rId20"/>
    <p:sldId id="1295" r:id="rId21"/>
    <p:sldId id="1296" r:id="rId22"/>
    <p:sldId id="1297" r:id="rId23"/>
    <p:sldId id="1299" r:id="rId24"/>
    <p:sldId id="1298" r:id="rId25"/>
    <p:sldId id="1308" r:id="rId26"/>
    <p:sldId id="1306" r:id="rId27"/>
    <p:sldId id="1307" r:id="rId28"/>
    <p:sldId id="1309" r:id="rId29"/>
    <p:sldId id="1310" r:id="rId30"/>
    <p:sldId id="1311" r:id="rId31"/>
    <p:sldId id="1312" r:id="rId32"/>
    <p:sldId id="1313" r:id="rId33"/>
    <p:sldId id="1314" r:id="rId34"/>
    <p:sldId id="1315" r:id="rId35"/>
    <p:sldId id="1243" r:id="rId36"/>
    <p:sldId id="1244" r:id="rId37"/>
    <p:sldId id="1245" r:id="rId38"/>
    <p:sldId id="30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B0882-A29A-FA41-99ED-0CAA696108B5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CF1E1-98F6-2546-9794-66694EEF33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82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0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92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87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0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4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9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0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84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0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18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81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26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19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15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73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22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5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6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5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9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2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01D98-1F4D-40AB-8841-D437FF027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7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EF671-ACE5-4844-858B-5B6DE60DC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797EE8-CFEF-4A05-90AD-DB3F18763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CAAE48-8CBD-49F0-A992-B3F06642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DA376-FB03-46D8-B52B-64857542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7210A-D4EE-4A10-B8F9-A41DCC8A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9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5CF7F-0822-42AB-BC41-D0E1038B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703992-9AD7-448E-8772-27D1A90BC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3F339-1DB2-40D2-9B07-3DDC927F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E6936-A992-4B56-9BD7-14C46D7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42C5C-C2E0-4B6F-938B-80BA0A63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1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AD4106-9252-4B02-8877-EA7F103D7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2ED18C-C3DF-45F7-AE71-F5D351F43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7FB0F-F3C6-49BF-82E7-E4124382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B1CD6-0495-403D-A885-2FE3B802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D9530-99AA-4C7A-BD05-20A4684E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72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A977F3-18A7-40BA-AC13-6427F9425D85}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0" y="0"/>
            <a:chExt cx="18288000" cy="10287001"/>
          </a:xfrm>
        </p:grpSpPr>
        <p:pic>
          <p:nvPicPr>
            <p:cNvPr id="15" name="Google Shape;16;p2">
              <a:extLst>
                <a:ext uri="{FF2B5EF4-FFF2-40B4-BE49-F238E27FC236}">
                  <a16:creationId xmlns:a16="http://schemas.microsoft.com/office/drawing/2014/main" id="{F993F898-1F83-4E75-A284-F3431E3F57A1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0" y="0"/>
              <a:ext cx="18288000" cy="10287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2805EC8-BBF2-45E9-9837-9399A43A62F3}"/>
                </a:ext>
              </a:extLst>
            </p:cNvPr>
            <p:cNvGrpSpPr/>
            <p:nvPr userDrawn="1"/>
          </p:nvGrpSpPr>
          <p:grpSpPr>
            <a:xfrm>
              <a:off x="0" y="0"/>
              <a:ext cx="18287999" cy="10287000"/>
              <a:chOff x="-2" y="0"/>
              <a:chExt cx="38332926" cy="21784235"/>
            </a:xfrm>
          </p:grpSpPr>
          <p:sp>
            <p:nvSpPr>
              <p:cNvPr id="10" name="Google Shape;17;p2" descr="e7d195523061f1c0cef09ac28eaae964ec9988a5cce77c8b8C1E4685C6E6B40CD7615480512384A61EE159C6FE0045D14B61E85D0A95589D558B81FFC809322ACC20DC2254D928200A3EA0841B8B181476B5AB143564A995C9D8EA64CE6B525743728CA1DA7A059A2240EA49FE04D1BD8EB77D75C7E946AB1396CB15E5D428F3770D25CE22AB4C48">
                <a:extLst>
                  <a:ext uri="{FF2B5EF4-FFF2-40B4-BE49-F238E27FC236}">
                    <a16:creationId xmlns:a16="http://schemas.microsoft.com/office/drawing/2014/main" id="{5E560B09-16AD-425A-8A1A-4D298EBCCAFE}"/>
                  </a:ext>
                </a:extLst>
              </p:cNvPr>
              <p:cNvSpPr/>
              <p:nvPr userDrawn="1"/>
            </p:nvSpPr>
            <p:spPr>
              <a:xfrm>
                <a:off x="-2" y="0"/>
                <a:ext cx="38332926" cy="21784235"/>
              </a:xfrm>
              <a:prstGeom prst="rect">
                <a:avLst/>
              </a:prstGeom>
              <a:solidFill>
                <a:schemeClr val="dk1">
                  <a:alpha val="2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" name="Google Shape;19;p2">
                <a:extLst>
                  <a:ext uri="{FF2B5EF4-FFF2-40B4-BE49-F238E27FC236}">
                    <a16:creationId xmlns:a16="http://schemas.microsoft.com/office/drawing/2014/main" id="{9FE93582-F49C-40D4-8DB3-8696A928056A}"/>
                  </a:ext>
                </a:extLst>
              </p:cNvPr>
              <p:cNvPicPr preferRelativeResize="0"/>
              <p:nvPr userDrawn="1"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7391" y="429056"/>
                <a:ext cx="5242271" cy="9586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68774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E78AF2-72F6-4955-9E25-3A15F24C56FC}"/>
              </a:ext>
            </a:extLst>
          </p:cNvPr>
          <p:cNvSpPr/>
          <p:nvPr userDrawn="1"/>
        </p:nvSpPr>
        <p:spPr>
          <a:xfrm>
            <a:off x="0" y="0"/>
            <a:ext cx="12192000" cy="558800"/>
          </a:xfrm>
          <a:prstGeom prst="rect">
            <a:avLst/>
          </a:prstGeom>
          <a:gradFill flip="none" rotWithShape="1">
            <a:gsLst>
              <a:gs pos="0">
                <a:srgbClr val="6F0AF3"/>
              </a:gs>
              <a:gs pos="34000">
                <a:srgbClr val="6B0AEA"/>
              </a:gs>
              <a:gs pos="72000">
                <a:srgbClr val="C9A4E4"/>
              </a:gs>
              <a:gs pos="9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224FE-408E-4555-94D3-A8CDE7644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7" y="6527800"/>
            <a:ext cx="1172529" cy="2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E33D3-3F72-4A45-A89C-2AF46431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D7CBD-0282-4D6D-9205-0143691BD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3C2BF-A32D-42AA-967D-5D467553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5A249-B221-41E4-A64E-27DBAEA2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F25F6-3AFC-4241-ABB2-ECDF1307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5186F-FB17-42D1-B92F-2BC0C4330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6D589-2C68-4462-838D-94A001260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C14726-6856-468D-A016-69C66F55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423DC-C1EC-4D57-833B-17A8158F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2561A-2A58-493C-8157-5233DFE8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3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EBD40-AFB2-4B7E-B282-A149837C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8A053A-63EB-4C05-9FCA-ABC16240D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6FE35E-5E24-4C1E-B68C-2D64208E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5B717-2F38-41FB-8004-7C32D19F6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9A737-4093-483A-A247-D7F7B5A5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02B1A-7DF0-40AE-B954-0B11D9B2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6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9C44-9CF5-423F-88F5-C6217082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8779E-CAD9-4291-A8D2-13F066F55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A1EAD3-1190-4857-A6AF-F8446AEA8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747716-18DD-41DC-BB9A-5BF1CB788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7DC3B0-A6DD-43E1-A928-20DFBA3F1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38BF29-099C-4758-99BD-2DB0F4F5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7DE0AC-3D90-4B3B-8D15-4BDD6CAD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6AABA-7D0E-4585-B31C-D3BDF2F0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9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F146F-8335-43C4-96E1-D87F47E7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C38397-D158-4A4B-8D09-BF9CBE1D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08A246-592E-4745-98B5-43A23432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AF04CF-82E3-423B-8581-C98A891F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3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C156C8-34DE-4B58-8B15-7F6446C3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3A6496-B377-49BC-B747-FAF2997D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70119-8CD6-4CF4-983B-F3A21A05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0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EC4D4-1A07-4905-ACC9-71664808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DC024-A66C-419F-949F-05B066A8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2D5A6-1BAB-413B-9446-5E1880C65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EFB960-389A-4DC5-9471-036972AD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943AD1-EC56-44CF-91F5-176F1DD47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57CABD-8F7D-4DF1-8856-0C58588F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4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F3FDE-0E4D-4DB0-9E2B-F7BC97C3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1B4A1E-DE93-41E5-86CB-EBFD2E12B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70C2B7-C648-4F60-870A-4174554CB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810CF7-061B-4B8E-93CC-00AB57D6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26093-62B2-4F21-8070-94C40C9A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7E68E-CFD8-41AF-BDE3-97927C97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7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BD8A46-45BE-4605-8B55-CA459186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C4DF51-421C-4DB0-9A2A-38AAD5F39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CC233-2EDD-4B69-B2BC-FEEBA2524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F9F2-66AF-471B-96FA-ADE9A194A0E4}" type="datetimeFigureOut">
              <a:rPr lang="ko-KR" altLang="en-US" smtClean="0"/>
              <a:t>2022. 4. 6.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55C40-4C0F-4B75-A6C4-C8960D99B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3CD42-F64E-481F-9DFD-EFDA895A9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17E2-A172-4A30-9AD6-ED8556F4B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0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770063" y="2491716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SentinelOne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Mac CLI</a:t>
            </a:r>
          </a:p>
        </p:txBody>
      </p:sp>
    </p:spTree>
    <p:extLst>
      <p:ext uri="{BB962C8B-B14F-4D97-AF65-F5344CB8AC3E}">
        <p14:creationId xmlns:p14="http://schemas.microsoft.com/office/powerpoint/2010/main" val="220608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7E5B8-82C3-4477-B57B-79D89400EC9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data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B1C42B68-11D1-4C08-B1DB-C7AC313926BE}"/>
              </a:ext>
            </a:extLst>
          </p:cNvPr>
          <p:cNvGraphicFramePr>
            <a:graphicFrameLocks noGrp="1"/>
          </p:cNvGraphicFramePr>
          <p:nvPr/>
        </p:nvGraphicFramePr>
        <p:xfrm>
          <a:off x="325120" y="1363329"/>
          <a:ext cx="8128000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960">
                  <a:extLst>
                    <a:ext uri="{9D8B030D-6E8A-4147-A177-3AD203B41FA5}">
                      <a16:colId xmlns:a16="http://schemas.microsoft.com/office/drawing/2014/main" val="2902858482"/>
                    </a:ext>
                  </a:extLst>
                </a:gridCol>
                <a:gridCol w="5781040">
                  <a:extLst>
                    <a:ext uri="{9D8B030D-6E8A-4147-A177-3AD203B41FA5}">
                      <a16:colId xmlns:a16="http://schemas.microsoft.com/office/drawing/2014/main" val="37176823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2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Process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 프로세스의 이름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ID,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SHA1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79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이벤트에 의해 생성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삭제된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67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URL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브라우저 이벤트의 속성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68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DNS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전송된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요청에 대한 이벤트 속성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32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연결을 시도한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및 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2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Login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이름 및 로그인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8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Registry Keys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레지스트리 키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시간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09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Scheduled Tasks</a:t>
                      </a:r>
                    </a:p>
                  </a:txBody>
                  <a:tcPr marT="76200" marB="762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Endpoint</a:t>
                      </a:r>
                      <a:r>
                        <a:rPr lang="ko-KR" altLang="en-US" sz="14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예약된 작업 이벤트</a:t>
                      </a:r>
                    </a:p>
                  </a:txBody>
                  <a:tcPr marT="76200" marB="76200" anchor="ctr"/>
                </a:tc>
                <a:extLst>
                  <a:ext uri="{0D108BD9-81ED-4DB2-BD59-A6C34878D82A}">
                    <a16:rowId xmlns:a16="http://schemas.microsoft.com/office/drawing/2014/main" val="17338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Full Disk Scan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Full Disk Scan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스캔한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0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Behavioral Indicators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에이전트에서 발견되어 생성된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67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Command Scripts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프로세스 또는 이벤트 외부에서 삽입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트리거된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스크립트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44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Cross Process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프로세스를 삽입하거나 이와 상호작용하는 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87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Masking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Microsoft Office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파일의 파일 이름과 경로가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마스킹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40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2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7E5B8-82C3-4477-B57B-79D89400EC9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setting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5B23FBF-3E8C-478E-9B20-811C1731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" y="1279889"/>
            <a:ext cx="10858500" cy="3102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13DD75-F698-47DD-A97E-FFB7F12C120E}"/>
              </a:ext>
            </a:extLst>
          </p:cNvPr>
          <p:cNvSpPr/>
          <p:nvPr/>
        </p:nvSpPr>
        <p:spPr>
          <a:xfrm>
            <a:off x="10777631" y="1676356"/>
            <a:ext cx="236457" cy="266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C361B5-3EBC-44AC-91B8-8E4E771ED8E0}"/>
              </a:ext>
            </a:extLst>
          </p:cNvPr>
          <p:cNvGrpSpPr/>
          <p:nvPr/>
        </p:nvGrpSpPr>
        <p:grpSpPr>
          <a:xfrm>
            <a:off x="8561070" y="2651346"/>
            <a:ext cx="3166110" cy="2027041"/>
            <a:chOff x="250172" y="1570654"/>
            <a:chExt cx="4393546" cy="31872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3EB945-6B17-435D-B864-29B489A1C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22"/>
            <a:stretch/>
          </p:blipFill>
          <p:spPr>
            <a:xfrm>
              <a:off x="250172" y="1570654"/>
              <a:ext cx="4393546" cy="3187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6A66034-25B6-4484-8EA2-88DAD992AD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655" y="2193605"/>
              <a:ext cx="203932" cy="197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dist"/>
              <a:r>
                <a:rPr lang="en-US" altLang="ko-KR" sz="900" b="1" dirty="0">
                  <a:solidFill>
                    <a:schemeClr val="bg1"/>
                  </a:solidFill>
                </a:rPr>
                <a:t>1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9D27111-93EE-4298-853A-896C5804946C}"/>
                </a:ext>
              </a:extLst>
            </p:cNvPr>
            <p:cNvSpPr/>
            <p:nvPr/>
          </p:nvSpPr>
          <p:spPr>
            <a:xfrm>
              <a:off x="250172" y="3468233"/>
              <a:ext cx="203932" cy="2039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dist"/>
              <a:r>
                <a:rPr lang="en-US" altLang="ko-KR" sz="900" b="1" dirty="0">
                  <a:solidFill>
                    <a:schemeClr val="bg1"/>
                  </a:solidFill>
                </a:rPr>
                <a:t>2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C922A18-429F-4FE6-A361-A089DADEEEEC}"/>
              </a:ext>
            </a:extLst>
          </p:cNvPr>
          <p:cNvCxnSpPr>
            <a:cxnSpLocks/>
          </p:cNvCxnSpPr>
          <p:nvPr/>
        </p:nvCxnSpPr>
        <p:spPr>
          <a:xfrm>
            <a:off x="10891794" y="1952057"/>
            <a:ext cx="4065" cy="688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C007F3-C184-4A7D-A30F-25A4C30C1E8B}"/>
              </a:ext>
            </a:extLst>
          </p:cNvPr>
          <p:cNvSpPr/>
          <p:nvPr/>
        </p:nvSpPr>
        <p:spPr>
          <a:xfrm>
            <a:off x="167018" y="4725481"/>
            <a:ext cx="11567195" cy="1506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Loading Mode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쿼리 로드 모드 설정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• Priority Fields(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 순위 필드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 순위 필드 세트를 로드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• All Fields(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필드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필드를 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Time Zone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쿼리 및 쿼리 결과에 대한 시간대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• Local Browser: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브라우저의 시간대 설정 사용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• UTC: UTC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52368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7E5B8-82C3-4477-B57B-79D89400EC9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setting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875329-341B-48DF-BAB4-FB2E2CCF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" y="1279889"/>
            <a:ext cx="10858500" cy="3102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240592-A4EC-4615-BBB6-23C8487DEBB4}"/>
              </a:ext>
            </a:extLst>
          </p:cNvPr>
          <p:cNvSpPr/>
          <p:nvPr/>
        </p:nvSpPr>
        <p:spPr>
          <a:xfrm>
            <a:off x="167018" y="4484204"/>
            <a:ext cx="11430000" cy="2008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쿼리 속성</a:t>
            </a:r>
            <a:endParaRPr lang="en-US" altLang="ko-KR" sz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• Events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프로세스에서 수행한 하나의 이벤트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특정 시점에서 발생하며 변경되지 않음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• Process State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프로세스에서 수행한 두 개 이상의 이벤트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특정 시점의 프로세스 상태를 반영하며 프로세스 수명 동안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쿼리에 대한 시간 프레임</a:t>
            </a:r>
            <a:endParaRPr lang="en-US" altLang="ko-KR" sz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얻을 수 있는 최대 결과 수</a:t>
            </a:r>
            <a:endParaRPr lang="en-US" altLang="ko-KR" sz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로드 모드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1491DD-7B5D-46E0-87DE-C1979EEA1887}"/>
              </a:ext>
            </a:extLst>
          </p:cNvPr>
          <p:cNvGrpSpPr/>
          <p:nvPr/>
        </p:nvGrpSpPr>
        <p:grpSpPr>
          <a:xfrm>
            <a:off x="4470677" y="1950468"/>
            <a:ext cx="6554841" cy="2431850"/>
            <a:chOff x="169142" y="1048968"/>
            <a:chExt cx="6825453" cy="301204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3D2BB3-B821-42DD-8C43-D767BA1AF4D8}"/>
                </a:ext>
              </a:extLst>
            </p:cNvPr>
            <p:cNvGrpSpPr/>
            <p:nvPr/>
          </p:nvGrpSpPr>
          <p:grpSpPr>
            <a:xfrm>
              <a:off x="169142" y="1048968"/>
              <a:ext cx="6825453" cy="3012043"/>
              <a:chOff x="167019" y="1048968"/>
              <a:chExt cx="8044652" cy="35140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5C3220F-8905-4FB6-9790-7A190AE9DED9}"/>
                  </a:ext>
                </a:extLst>
              </p:cNvPr>
              <p:cNvGrpSpPr/>
              <p:nvPr/>
            </p:nvGrpSpPr>
            <p:grpSpPr>
              <a:xfrm>
                <a:off x="258658" y="1174849"/>
                <a:ext cx="7881956" cy="3305370"/>
                <a:chOff x="258658" y="1174849"/>
                <a:chExt cx="7881956" cy="330537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30123D3E-2C36-4858-96E4-C221BFA950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658" y="1174849"/>
                  <a:ext cx="7837789" cy="1638477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18E373E3-D623-4545-B647-47EA722DA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652"/>
                <a:stretch/>
              </p:blipFill>
              <p:spPr>
                <a:xfrm>
                  <a:off x="891818" y="1994087"/>
                  <a:ext cx="1170809" cy="74295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40ED4912-5F45-4EC0-A7F9-73A08094A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0584" y="1994194"/>
                  <a:ext cx="1428750" cy="2486025"/>
                </a:xfrm>
                <a:prstGeom prst="rect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991433B-7A4B-4799-AF6D-B09F54326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7291" y="1994087"/>
                  <a:ext cx="828675" cy="2200275"/>
                </a:xfrm>
                <a:prstGeom prst="rect">
                  <a:avLst/>
                </a:prstGeom>
                <a:ln w="31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7103BF6A-D636-412D-98EB-530E574F2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49964" y="1994087"/>
                  <a:ext cx="1390650" cy="542925"/>
                </a:xfrm>
                <a:prstGeom prst="rect">
                  <a:avLst/>
                </a:prstGeom>
                <a:ln w="3175">
                  <a:solidFill>
                    <a:schemeClr val="bg2"/>
                  </a:solidFill>
                </a:ln>
              </p:spPr>
            </p:pic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4635F4B-0AE4-48AE-9FCD-D695061346B9}"/>
                  </a:ext>
                </a:extLst>
              </p:cNvPr>
              <p:cNvSpPr/>
              <p:nvPr/>
            </p:nvSpPr>
            <p:spPr>
              <a:xfrm>
                <a:off x="167019" y="1048968"/>
                <a:ext cx="8044652" cy="351406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95D15EE-5483-4543-A58E-4BB780CFC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430" y="1455889"/>
              <a:ext cx="203932" cy="197352"/>
            </a:xfrm>
            <a:prstGeom prst="ellipse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dist"/>
              <a:r>
                <a:rPr lang="en-US" altLang="ko-KR" sz="900" b="1" dirty="0">
                  <a:solidFill>
                    <a:schemeClr val="bg1"/>
                  </a:solidFill>
                </a:rPr>
                <a:t>1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9E7A49-EEC5-4DF7-8029-46CD4AC35065}"/>
                </a:ext>
              </a:extLst>
            </p:cNvPr>
            <p:cNvSpPr/>
            <p:nvPr/>
          </p:nvSpPr>
          <p:spPr>
            <a:xfrm>
              <a:off x="1703620" y="1461802"/>
              <a:ext cx="203932" cy="203931"/>
            </a:xfrm>
            <a:prstGeom prst="ellipse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dist"/>
              <a:r>
                <a:rPr lang="en-US" altLang="ko-KR" sz="900" b="1" dirty="0">
                  <a:solidFill>
                    <a:schemeClr val="bg1"/>
                  </a:solidFill>
                </a:rPr>
                <a:t>2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671E5C8-B535-4428-A156-305CF07A8979}"/>
                </a:ext>
              </a:extLst>
            </p:cNvPr>
            <p:cNvSpPr/>
            <p:nvPr/>
          </p:nvSpPr>
          <p:spPr>
            <a:xfrm>
              <a:off x="3035655" y="1461802"/>
              <a:ext cx="203932" cy="203931"/>
            </a:xfrm>
            <a:prstGeom prst="ellipse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dist"/>
              <a:r>
                <a:rPr lang="en-US" altLang="ko-KR" sz="900" b="1" dirty="0">
                  <a:solidFill>
                    <a:schemeClr val="bg1"/>
                  </a:solidFill>
                </a:rPr>
                <a:t>3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3BC4147-14C4-4633-919B-F64850CA7863}"/>
                </a:ext>
              </a:extLst>
            </p:cNvPr>
            <p:cNvSpPr/>
            <p:nvPr/>
          </p:nvSpPr>
          <p:spPr>
            <a:xfrm>
              <a:off x="4672755" y="1465569"/>
              <a:ext cx="203932" cy="203931"/>
            </a:xfrm>
            <a:prstGeom prst="ellipse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dist"/>
              <a:r>
                <a:rPr lang="en-US" altLang="ko-KR" sz="900" b="1" dirty="0">
                  <a:solidFill>
                    <a:schemeClr val="bg1"/>
                  </a:solidFill>
                </a:rPr>
                <a:t>4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D250CA-72B2-478D-B229-991AEC63A44F}"/>
              </a:ext>
            </a:extLst>
          </p:cNvPr>
          <p:cNvSpPr/>
          <p:nvPr/>
        </p:nvSpPr>
        <p:spPr>
          <a:xfrm>
            <a:off x="615239" y="2280765"/>
            <a:ext cx="3159960" cy="1830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54966C-A528-44E1-A53A-AC16115EF07F}"/>
              </a:ext>
            </a:extLst>
          </p:cNvPr>
          <p:cNvCxnSpPr>
            <a:cxnSpLocks/>
          </p:cNvCxnSpPr>
          <p:nvPr/>
        </p:nvCxnSpPr>
        <p:spPr>
          <a:xfrm>
            <a:off x="3788144" y="2372267"/>
            <a:ext cx="5254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37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7E5B8-82C3-4477-B57B-79D89400EC9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EB0081F-B389-4D02-834D-730F04B3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7" y="4341468"/>
            <a:ext cx="4111033" cy="19999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D67B35-542A-4B10-91EA-53792DACF3C0}"/>
              </a:ext>
            </a:extLst>
          </p:cNvPr>
          <p:cNvGrpSpPr/>
          <p:nvPr/>
        </p:nvGrpSpPr>
        <p:grpSpPr>
          <a:xfrm>
            <a:off x="5188652" y="4345429"/>
            <a:ext cx="4020017" cy="1996001"/>
            <a:chOff x="4729536" y="4250028"/>
            <a:chExt cx="4020017" cy="199600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35B3E45-D10C-4266-A29C-7FF60DBC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536" y="4250028"/>
              <a:ext cx="4020017" cy="1996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0015B59-7FE0-46E8-9B45-052BC5969378}"/>
                </a:ext>
              </a:extLst>
            </p:cNvPr>
            <p:cNvSpPr/>
            <p:nvPr/>
          </p:nvSpPr>
          <p:spPr>
            <a:xfrm>
              <a:off x="4790586" y="4294853"/>
              <a:ext cx="525485" cy="1068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490B45-85D7-4868-AE0E-D150F3F9A72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368940" y="5341449"/>
            <a:ext cx="62440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BB62D21-4826-4886-AF2B-EBA56CFFD45B}"/>
              </a:ext>
            </a:extLst>
          </p:cNvPr>
          <p:cNvGrpSpPr/>
          <p:nvPr/>
        </p:nvGrpSpPr>
        <p:grpSpPr>
          <a:xfrm>
            <a:off x="257908" y="1691779"/>
            <a:ext cx="10904065" cy="2331911"/>
            <a:chOff x="311697" y="1755995"/>
            <a:chExt cx="10904065" cy="23319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C3577CE-6C1D-416F-8C48-B9DED46E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697" y="1755995"/>
              <a:ext cx="10904065" cy="23319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48CBC2B-D575-4321-9DFE-780CD021A710}"/>
                </a:ext>
              </a:extLst>
            </p:cNvPr>
            <p:cNvSpPr/>
            <p:nvPr/>
          </p:nvSpPr>
          <p:spPr>
            <a:xfrm>
              <a:off x="854727" y="1773925"/>
              <a:ext cx="573742" cy="996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05B5F70-E4C3-4D7B-80AB-0A6371F3E9B7}"/>
              </a:ext>
            </a:extLst>
          </p:cNvPr>
          <p:cNvCxnSpPr>
            <a:cxnSpLocks/>
          </p:cNvCxnSpPr>
          <p:nvPr/>
        </p:nvCxnSpPr>
        <p:spPr>
          <a:xfrm>
            <a:off x="1123619" y="1800673"/>
            <a:ext cx="0" cy="24425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85B1F93-84D5-4C52-83C1-ABB03775E6D5}"/>
              </a:ext>
            </a:extLst>
          </p:cNvPr>
          <p:cNvSpPr txBox="1"/>
          <p:nvPr/>
        </p:nvSpPr>
        <p:spPr>
          <a:xfrm>
            <a:off x="167018" y="13243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Save New Query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쿼리를 생성한 후 저장하여 다시 실행 가능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6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7E5B8-82C3-4477-B57B-79D89400EC9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657D9B-EF6F-41D9-8D81-241F5C330FA0}"/>
              </a:ext>
            </a:extLst>
          </p:cNvPr>
          <p:cNvGrpSpPr/>
          <p:nvPr/>
        </p:nvGrpSpPr>
        <p:grpSpPr>
          <a:xfrm>
            <a:off x="304213" y="1746554"/>
            <a:ext cx="3374933" cy="1250744"/>
            <a:chOff x="4424362" y="2767012"/>
            <a:chExt cx="3343275" cy="132397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64BB7A-9EE1-4848-A0AB-35E1952E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362" y="2767012"/>
              <a:ext cx="3343275" cy="1323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616FED-3D85-4CC6-8379-AC7894C2624A}"/>
                </a:ext>
              </a:extLst>
            </p:cNvPr>
            <p:cNvSpPr/>
            <p:nvPr/>
          </p:nvSpPr>
          <p:spPr>
            <a:xfrm>
              <a:off x="5920140" y="2860499"/>
              <a:ext cx="1081295" cy="1606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4004C7-FF08-4A6E-A498-B5E7D8F88320}"/>
                </a:ext>
              </a:extLst>
            </p:cNvPr>
            <p:cNvSpPr/>
            <p:nvPr/>
          </p:nvSpPr>
          <p:spPr>
            <a:xfrm>
              <a:off x="4706471" y="3765176"/>
              <a:ext cx="699248" cy="2779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D60E79-E18F-4E77-BC9F-2A444DD44F49}"/>
              </a:ext>
            </a:extLst>
          </p:cNvPr>
          <p:cNvGrpSpPr/>
          <p:nvPr/>
        </p:nvGrpSpPr>
        <p:grpSpPr>
          <a:xfrm>
            <a:off x="304213" y="3321581"/>
            <a:ext cx="3323052" cy="3063184"/>
            <a:chOff x="4065072" y="1553640"/>
            <a:chExt cx="5267325" cy="46482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00B3039-ACE9-4FFD-BA58-DADD4DAE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5072" y="1553640"/>
              <a:ext cx="5267325" cy="4648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847B28E-4C8C-4792-A886-CDDB509C1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59" t="30769" r="4886" b="5107"/>
            <a:stretch/>
          </p:blipFill>
          <p:spPr>
            <a:xfrm>
              <a:off x="5836025" y="3779128"/>
              <a:ext cx="1237131" cy="11116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8603412-F4BE-464E-8272-FBA03A9700EF}"/>
                </a:ext>
              </a:extLst>
            </p:cNvPr>
            <p:cNvCxnSpPr>
              <a:cxnSpLocks/>
            </p:cNvCxnSpPr>
            <p:nvPr/>
          </p:nvCxnSpPr>
          <p:spPr>
            <a:xfrm>
              <a:off x="5346093" y="4622480"/>
              <a:ext cx="400283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6CE7D38-E3D3-4F11-A869-13D083380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429" y="3306826"/>
            <a:ext cx="3323052" cy="3077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1E41C23-4294-4F48-8CC6-1803FC7B3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646" y="3306826"/>
            <a:ext cx="3323052" cy="3063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B6B471-6279-4546-9E5D-1FAF3FFBED23}"/>
              </a:ext>
            </a:extLst>
          </p:cNvPr>
          <p:cNvSpPr txBox="1"/>
          <p:nvPr/>
        </p:nvSpPr>
        <p:spPr>
          <a:xfrm>
            <a:off x="4121848" y="6413679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규칙의 범위를 선택하고 쿼리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FF342F-60D5-46BF-A627-8B9291ED9134}"/>
              </a:ext>
            </a:extLst>
          </p:cNvPr>
          <p:cNvSpPr txBox="1"/>
          <p:nvPr/>
        </p:nvSpPr>
        <p:spPr>
          <a:xfrm>
            <a:off x="7990577" y="6395074"/>
            <a:ext cx="3203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규칙과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일치할때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위협으로 처리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격리 선택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5DE330-F56A-4883-AE30-C57A5FD99B17}"/>
              </a:ext>
            </a:extLst>
          </p:cNvPr>
          <p:cNvCxnSpPr>
            <a:cxnSpLocks/>
          </p:cNvCxnSpPr>
          <p:nvPr/>
        </p:nvCxnSpPr>
        <p:spPr>
          <a:xfrm>
            <a:off x="3627265" y="4707338"/>
            <a:ext cx="49458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1795C6-A07F-4A54-8B00-4EE10468359F}"/>
              </a:ext>
            </a:extLst>
          </p:cNvPr>
          <p:cNvCxnSpPr>
            <a:cxnSpLocks/>
          </p:cNvCxnSpPr>
          <p:nvPr/>
        </p:nvCxnSpPr>
        <p:spPr>
          <a:xfrm>
            <a:off x="7492481" y="4699095"/>
            <a:ext cx="49458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7660132-C348-45E4-8401-F4230B6506D1}"/>
              </a:ext>
            </a:extLst>
          </p:cNvPr>
          <p:cNvCxnSpPr>
            <a:cxnSpLocks/>
          </p:cNvCxnSpPr>
          <p:nvPr/>
        </p:nvCxnSpPr>
        <p:spPr>
          <a:xfrm>
            <a:off x="1814155" y="3001241"/>
            <a:ext cx="0" cy="3220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2F312DA-31F8-4AE6-88FF-E9210ECA93EA}"/>
              </a:ext>
            </a:extLst>
          </p:cNvPr>
          <p:cNvSpPr txBox="1"/>
          <p:nvPr/>
        </p:nvSpPr>
        <p:spPr>
          <a:xfrm>
            <a:off x="167018" y="1353733"/>
            <a:ext cx="90684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STAR(Storyline Active-Response)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CUSTOM RULES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정의 규칙을 생성하고 일치하는 항목을 감지하여 경고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08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97C195-1377-42F5-A441-D162E4997AC1}"/>
              </a:ext>
            </a:extLst>
          </p:cNvPr>
          <p:cNvGrpSpPr/>
          <p:nvPr/>
        </p:nvGrpSpPr>
        <p:grpSpPr>
          <a:xfrm>
            <a:off x="322205" y="1502579"/>
            <a:ext cx="10965840" cy="4224545"/>
            <a:chOff x="429782" y="1502579"/>
            <a:chExt cx="10965840" cy="42245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CE5A41B-9EB1-4461-B691-3F5B89602E7C}"/>
                </a:ext>
              </a:extLst>
            </p:cNvPr>
            <p:cNvGrpSpPr/>
            <p:nvPr/>
          </p:nvGrpSpPr>
          <p:grpSpPr>
            <a:xfrm>
              <a:off x="429782" y="1502579"/>
              <a:ext cx="10965840" cy="4224545"/>
              <a:chOff x="420817" y="1502579"/>
              <a:chExt cx="10965840" cy="42245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2BFE5CA-9A95-4DDB-A7D6-31A5B9075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17" y="1502579"/>
                <a:ext cx="10965840" cy="42245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87D3AF2-498A-470B-B517-46955160F239}"/>
                  </a:ext>
                </a:extLst>
              </p:cNvPr>
              <p:cNvSpPr/>
              <p:nvPr/>
            </p:nvSpPr>
            <p:spPr>
              <a:xfrm>
                <a:off x="9882231" y="4791554"/>
                <a:ext cx="1166069" cy="45995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5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17C219-7313-4B46-8F22-0CF57E6ECCA3}"/>
                </a:ext>
              </a:extLst>
            </p:cNvPr>
            <p:cNvSpPr/>
            <p:nvPr/>
          </p:nvSpPr>
          <p:spPr>
            <a:xfrm>
              <a:off x="447712" y="3021953"/>
              <a:ext cx="10883677" cy="1460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80945AE-B1C6-41BC-BEA5-6099D4E3DD24}"/>
                </a:ext>
              </a:extLst>
            </p:cNvPr>
            <p:cNvCxnSpPr/>
            <p:nvPr/>
          </p:nvCxnSpPr>
          <p:spPr>
            <a:xfrm flipH="1">
              <a:off x="3299012" y="3155576"/>
              <a:ext cx="1290917" cy="4034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9592A6F-30D3-400A-B209-B16A93264F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9012" y="3692611"/>
              <a:ext cx="6225988" cy="16628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08372-3035-4EEB-8590-CE3152A606D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98456A-AED0-4697-8B3B-766FEBA8253D}"/>
              </a:ext>
            </a:extLst>
          </p:cNvPr>
          <p:cNvSpPr/>
          <p:nvPr/>
        </p:nvSpPr>
        <p:spPr>
          <a:xfrm>
            <a:off x="371912" y="2312895"/>
            <a:ext cx="5967928" cy="2245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64F36D-69E4-4E68-A6D4-087B5C5068D8}"/>
              </a:ext>
            </a:extLst>
          </p:cNvPr>
          <p:cNvSpPr txBox="1"/>
          <p:nvPr/>
        </p:nvSpPr>
        <p:spPr>
          <a:xfrm>
            <a:off x="6389546" y="2312641"/>
            <a:ext cx="3562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Event, Process, Indicators, Files, Network Actions, DNS, Registry, Scheduled Tasks </a:t>
            </a:r>
            <a:r>
              <a:rPr lang="ko-KR" altLang="en-US" sz="1000" b="1" dirty="0">
                <a:solidFill>
                  <a:srgbClr val="FF0000"/>
                </a:solidFill>
              </a:rPr>
              <a:t>데이터에 따라 결과 확인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7CCE64-C0A4-46DB-A550-0289201950FD}"/>
              </a:ext>
            </a:extLst>
          </p:cNvPr>
          <p:cNvSpPr/>
          <p:nvPr/>
        </p:nvSpPr>
        <p:spPr>
          <a:xfrm>
            <a:off x="6776413" y="5777514"/>
            <a:ext cx="4511632" cy="62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정보들의 모든 항목을 선택 가능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Add Selected Values(=):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값을 현재 쿼리에 추가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Exclude Selected Values(!=):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값을 현재 쿼리에서 제외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Create New Query From Selected Values: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값을 새 쿼리로 만들기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F74AB3-47E6-44CA-8E1C-388A78293E12}"/>
              </a:ext>
            </a:extLst>
          </p:cNvPr>
          <p:cNvSpPr/>
          <p:nvPr/>
        </p:nvSpPr>
        <p:spPr>
          <a:xfrm>
            <a:off x="1464959" y="1972996"/>
            <a:ext cx="3474603" cy="304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en-US" altLang="ko-KR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EndpointName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EndpointName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“</a:t>
            </a:r>
            <a:r>
              <a:rPr lang="en-US" altLang="ko-KR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PgyTest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28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EC887F-37E5-472F-988E-326ECF1BC0B0}"/>
              </a:ext>
            </a:extLst>
          </p:cNvPr>
          <p:cNvGrpSpPr/>
          <p:nvPr/>
        </p:nvGrpSpPr>
        <p:grpSpPr>
          <a:xfrm>
            <a:off x="242098" y="1368960"/>
            <a:ext cx="10275509" cy="2404906"/>
            <a:chOff x="351683" y="1486262"/>
            <a:chExt cx="10275509" cy="24049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4E21FE-001E-41D2-9A50-20254E49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683" y="1486262"/>
              <a:ext cx="10275509" cy="2404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6ED26BB-09E2-44AA-AE36-C28903D8A4C6}"/>
                </a:ext>
              </a:extLst>
            </p:cNvPr>
            <p:cNvSpPr/>
            <p:nvPr/>
          </p:nvSpPr>
          <p:spPr>
            <a:xfrm>
              <a:off x="3418679" y="2951116"/>
              <a:ext cx="624404" cy="9221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680A99C-AC96-44E7-BA79-353788A1203B}"/>
                </a:ext>
              </a:extLst>
            </p:cNvPr>
            <p:cNvSpPr/>
            <p:nvPr/>
          </p:nvSpPr>
          <p:spPr>
            <a:xfrm>
              <a:off x="1252585" y="2011064"/>
              <a:ext cx="1284425" cy="1028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2E1403-9D0D-4FEB-85AF-D67B86F2BE82}"/>
              </a:ext>
            </a:extLst>
          </p:cNvPr>
          <p:cNvGrpSpPr/>
          <p:nvPr/>
        </p:nvGrpSpPr>
        <p:grpSpPr>
          <a:xfrm>
            <a:off x="276602" y="4273843"/>
            <a:ext cx="10241005" cy="2426381"/>
            <a:chOff x="351683" y="4050845"/>
            <a:chExt cx="10241005" cy="24263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E4F2B4-A127-4C10-B0C6-C4E9B0D4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683" y="4050845"/>
              <a:ext cx="10241005" cy="24263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DC2582-7D00-499F-8752-21E6BE467DB8}"/>
                </a:ext>
              </a:extLst>
            </p:cNvPr>
            <p:cNvSpPr/>
            <p:nvPr/>
          </p:nvSpPr>
          <p:spPr>
            <a:xfrm>
              <a:off x="3418679" y="5537174"/>
              <a:ext cx="624404" cy="9221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CFEF48-4DE2-47A3-85E1-1DEFEF861643}"/>
                </a:ext>
              </a:extLst>
            </p:cNvPr>
            <p:cNvSpPr/>
            <p:nvPr/>
          </p:nvSpPr>
          <p:spPr>
            <a:xfrm>
              <a:off x="1218081" y="4600792"/>
              <a:ext cx="1318929" cy="1149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Selected Values(=)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6B7D8-C6A2-4BCF-9A05-660D1D27E1A5}"/>
              </a:ext>
            </a:extLst>
          </p:cNvPr>
          <p:cNvSpPr txBox="1"/>
          <p:nvPr/>
        </p:nvSpPr>
        <p:spPr>
          <a:xfrm>
            <a:off x="132515" y="39476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Exclude Selected Values(!=)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CA3D2-B5AE-4C90-BCAB-86742FE5C6F0}"/>
              </a:ext>
            </a:extLst>
          </p:cNvPr>
          <p:cNvSpPr txBox="1"/>
          <p:nvPr/>
        </p:nvSpPr>
        <p:spPr>
          <a:xfrm>
            <a:off x="2461929" y="186712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현재 쿼리에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92517-520E-45B6-A083-4CF420559DD8}"/>
              </a:ext>
            </a:extLst>
          </p:cNvPr>
          <p:cNvSpPr txBox="1"/>
          <p:nvPr/>
        </p:nvSpPr>
        <p:spPr>
          <a:xfrm>
            <a:off x="2461929" y="4796231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현재 쿼리에서 제외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4CD6B-1606-4170-B743-E272E9DDECFC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0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Create New Query From Selected Values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738C7A-8AAE-4C42-B0AD-9527379102C1}"/>
              </a:ext>
            </a:extLst>
          </p:cNvPr>
          <p:cNvGrpSpPr/>
          <p:nvPr/>
        </p:nvGrpSpPr>
        <p:grpSpPr>
          <a:xfrm>
            <a:off x="259349" y="1379410"/>
            <a:ext cx="10275509" cy="2429981"/>
            <a:chOff x="259349" y="1379410"/>
            <a:chExt cx="10275509" cy="242998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982E18-56F0-40E2-ADAB-DDF57692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349" y="1379410"/>
              <a:ext cx="10275509" cy="24299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85D797-D7BA-474B-9C42-3D7033C644FB}"/>
                </a:ext>
              </a:extLst>
            </p:cNvPr>
            <p:cNvSpPr/>
            <p:nvPr/>
          </p:nvSpPr>
          <p:spPr>
            <a:xfrm>
              <a:off x="323847" y="1902727"/>
              <a:ext cx="1333296" cy="1435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565064-A8FC-4E1E-B987-45FC07CBF3C0}"/>
                </a:ext>
              </a:extLst>
            </p:cNvPr>
            <p:cNvSpPr/>
            <p:nvPr/>
          </p:nvSpPr>
          <p:spPr>
            <a:xfrm>
              <a:off x="3309094" y="2842779"/>
              <a:ext cx="624404" cy="9221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05E74E-547E-4882-9C1B-22CE0FD1422B}"/>
              </a:ext>
            </a:extLst>
          </p:cNvPr>
          <p:cNvSpPr txBox="1"/>
          <p:nvPr/>
        </p:nvSpPr>
        <p:spPr>
          <a:xfrm>
            <a:off x="1783977" y="1880865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새로운 쿼리에 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CDBE8-1597-4ABB-B0DA-42D1B1B8167F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98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View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확인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94372B-C569-42B3-93FA-B2D8F3DFFF2E}"/>
              </a:ext>
            </a:extLst>
          </p:cNvPr>
          <p:cNvGrpSpPr/>
          <p:nvPr/>
        </p:nvGrpSpPr>
        <p:grpSpPr>
          <a:xfrm>
            <a:off x="319418" y="1817433"/>
            <a:ext cx="11245052" cy="3411833"/>
            <a:chOff x="265630" y="2318094"/>
            <a:chExt cx="11184642" cy="326319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90AFE34-638D-4131-9782-0FB04630F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630" y="2318094"/>
              <a:ext cx="11184642" cy="32631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A8A96D3-C6F0-42DF-9456-750C12BACCBA}"/>
                </a:ext>
              </a:extLst>
            </p:cNvPr>
            <p:cNvSpPr/>
            <p:nvPr/>
          </p:nvSpPr>
          <p:spPr>
            <a:xfrm>
              <a:off x="10876532" y="2344989"/>
              <a:ext cx="472787" cy="1975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834B08-4CBF-426C-A6DE-C7E7D9093E1A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7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Tree View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Tree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확인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63CAEC-2C9F-449D-A19D-16AFF35DF4D9}"/>
              </a:ext>
            </a:extLst>
          </p:cNvPr>
          <p:cNvGrpSpPr/>
          <p:nvPr/>
        </p:nvGrpSpPr>
        <p:grpSpPr>
          <a:xfrm>
            <a:off x="316105" y="1808050"/>
            <a:ext cx="10943565" cy="4354455"/>
            <a:chOff x="558152" y="1505901"/>
            <a:chExt cx="10943565" cy="4354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1E74F7C-9283-43AB-9FC9-0EA8BF00C3F8}"/>
                </a:ext>
              </a:extLst>
            </p:cNvPr>
            <p:cNvGrpSpPr/>
            <p:nvPr/>
          </p:nvGrpSpPr>
          <p:grpSpPr>
            <a:xfrm>
              <a:off x="558152" y="1505901"/>
              <a:ext cx="10943565" cy="4354455"/>
              <a:chOff x="343000" y="1505901"/>
              <a:chExt cx="9543381" cy="400739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68B4DFD-B13D-4D41-A298-C9C52C731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000" y="1505901"/>
                <a:ext cx="9543381" cy="40073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BEA01B7-F8CA-4CD2-BAA6-AA47FBD4EFE9}"/>
                  </a:ext>
                </a:extLst>
              </p:cNvPr>
              <p:cNvSpPr/>
              <p:nvPr/>
            </p:nvSpPr>
            <p:spPr>
              <a:xfrm>
                <a:off x="9357463" y="1523831"/>
                <a:ext cx="500334" cy="17963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5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CB7A38-F4D9-4AB9-9EB5-97F1DAC4BD7F}"/>
                </a:ext>
              </a:extLst>
            </p:cNvPr>
            <p:cNvSpPr/>
            <p:nvPr/>
          </p:nvSpPr>
          <p:spPr>
            <a:xfrm>
              <a:off x="585046" y="2421853"/>
              <a:ext cx="1396153" cy="17288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7122B5-9BBA-45E0-ABBF-3E313926AD64}"/>
                </a:ext>
              </a:extLst>
            </p:cNvPr>
            <p:cNvSpPr/>
            <p:nvPr/>
          </p:nvSpPr>
          <p:spPr>
            <a:xfrm>
              <a:off x="9989023" y="2421853"/>
              <a:ext cx="1396153" cy="17915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98989F-0357-4380-9B8F-0A9E215D1565}"/>
                </a:ext>
              </a:extLst>
            </p:cNvPr>
            <p:cNvSpPr txBox="1"/>
            <p:nvPr/>
          </p:nvSpPr>
          <p:spPr>
            <a:xfrm>
              <a:off x="1981199" y="2421853"/>
              <a:ext cx="17411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엔드포인트</a:t>
              </a:r>
              <a:r>
                <a:rPr lang="en-US" altLang="ko-KR" sz="1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 선택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19F7DE-FFFD-4C7A-877F-6BB9F41FF742}"/>
                </a:ext>
              </a:extLst>
            </p:cNvPr>
            <p:cNvSpPr txBox="1"/>
            <p:nvPr/>
          </p:nvSpPr>
          <p:spPr>
            <a:xfrm>
              <a:off x="8990032" y="2421852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 요약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6C735E-FB97-44DE-B8FF-E1F41197C3E3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7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61C0FF-D420-8248-9B58-41CA547B6DA0}"/>
              </a:ext>
            </a:extLst>
          </p:cNvPr>
          <p:cNvSpPr txBox="1"/>
          <p:nvPr/>
        </p:nvSpPr>
        <p:spPr>
          <a:xfrm>
            <a:off x="236054" y="293061"/>
            <a:ext cx="113728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800" dirty="0"/>
              <a:t>sudo sentinelctl unprotect</a:t>
            </a:r>
          </a:p>
          <a:p>
            <a:r>
              <a:rPr lang="ko-Kore-KR" altLang="en-US" dirty="0"/>
              <a:t>SentinelOne 에이전트 자체 보호</a:t>
            </a:r>
            <a:r>
              <a:rPr lang="en-US" altLang="ko-Kore-KR" dirty="0"/>
              <a:t>(Anti Tamper)</a:t>
            </a:r>
            <a:r>
              <a:rPr lang="ko-Kore-KR" altLang="en-US" dirty="0"/>
              <a:t>를 비활성화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0C9BB-DAF4-5246-BE7A-B8284F2EDC2B}"/>
              </a:ext>
            </a:extLst>
          </p:cNvPr>
          <p:cNvSpPr txBox="1"/>
          <p:nvPr/>
        </p:nvSpPr>
        <p:spPr>
          <a:xfrm>
            <a:off x="236054" y="1406243"/>
            <a:ext cx="609765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800" dirty="0"/>
              <a:t>sudo sentinelctl protect</a:t>
            </a:r>
          </a:p>
          <a:p>
            <a:r>
              <a:rPr lang="ko-Kore-KR" altLang="en-US" dirty="0"/>
              <a:t>SentinelOne 에이전트 자체 보호</a:t>
            </a:r>
            <a:r>
              <a:rPr lang="en-US" altLang="ko-Kore-KR" dirty="0"/>
              <a:t>(Anti Tamper)</a:t>
            </a:r>
            <a:r>
              <a:rPr lang="ko-Kore-KR" altLang="en-US" dirty="0"/>
              <a:t>를 활성화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167BA-8CEB-1948-9E91-D2388290D3C5}"/>
              </a:ext>
            </a:extLst>
          </p:cNvPr>
          <p:cNvSpPr txBox="1"/>
          <p:nvPr/>
        </p:nvSpPr>
        <p:spPr>
          <a:xfrm>
            <a:off x="236054" y="2469731"/>
            <a:ext cx="609765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800" dirty="0" err="1"/>
              <a:t>sudo</a:t>
            </a:r>
            <a:r>
              <a:rPr lang="en" altLang="ko-Kore-KR" sz="2800" dirty="0"/>
              <a:t> </a:t>
            </a:r>
            <a:r>
              <a:rPr lang="en" altLang="ko-Kore-KR" sz="2800" dirty="0" err="1"/>
              <a:t>sentinelctl</a:t>
            </a:r>
            <a:r>
              <a:rPr lang="en" altLang="ko-Kore-KR" sz="2800" b="0" i="0" dirty="0">
                <a:solidFill>
                  <a:srgbClr val="262626"/>
                </a:solidFill>
                <a:effectLst/>
              </a:rPr>
              <a:t> restart</a:t>
            </a:r>
          </a:p>
          <a:p>
            <a:r>
              <a:rPr lang="en" altLang="ko-Kore-KR" dirty="0">
                <a:solidFill>
                  <a:srgbClr val="262626"/>
                </a:solidFill>
              </a:rPr>
              <a:t>Agent </a:t>
            </a:r>
            <a:r>
              <a:rPr lang="ko-KR" altLang="en-US" dirty="0" err="1">
                <a:solidFill>
                  <a:srgbClr val="262626"/>
                </a:solidFill>
              </a:rPr>
              <a:t>재시작</a:t>
            </a:r>
            <a:endParaRPr lang="en-US" altLang="ko-KR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596D0D-FCFF-EC48-890F-BFB9DF3ECB33}"/>
              </a:ext>
            </a:extLst>
          </p:cNvPr>
          <p:cNvSpPr txBox="1"/>
          <p:nvPr/>
        </p:nvSpPr>
        <p:spPr>
          <a:xfrm>
            <a:off x="236054" y="3588051"/>
            <a:ext cx="609765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800" dirty="0" err="1"/>
              <a:t>sudo</a:t>
            </a:r>
            <a:r>
              <a:rPr lang="en" altLang="ko-Kore-KR" sz="2800" dirty="0"/>
              <a:t> </a:t>
            </a:r>
            <a:r>
              <a:rPr lang="en" altLang="ko-Kore-KR" sz="2800" dirty="0" err="1"/>
              <a:t>sentinelctl</a:t>
            </a:r>
            <a:r>
              <a:rPr lang="en" altLang="ko-Kore-KR" sz="2800" b="0" i="0" dirty="0">
                <a:solidFill>
                  <a:srgbClr val="262626"/>
                </a:solidFill>
                <a:effectLst/>
              </a:rPr>
              <a:t> </a:t>
            </a:r>
            <a:r>
              <a:rPr lang="en-US" altLang="ko-Kore-KR" sz="2800" dirty="0">
                <a:solidFill>
                  <a:srgbClr val="262626"/>
                </a:solidFill>
              </a:rPr>
              <a:t>status</a:t>
            </a:r>
            <a:endParaRPr lang="en" altLang="ko-Kore-KR" sz="2800" b="0" i="0" dirty="0">
              <a:solidFill>
                <a:srgbClr val="262626"/>
              </a:solidFill>
              <a:effectLst/>
            </a:endParaRPr>
          </a:p>
          <a:p>
            <a:r>
              <a:rPr lang="en" altLang="ko-Kore-KR" dirty="0">
                <a:solidFill>
                  <a:srgbClr val="262626"/>
                </a:solidFill>
              </a:rPr>
              <a:t>Agent </a:t>
            </a:r>
            <a:r>
              <a:rPr lang="ko-Kore-KR" altLang="en-US" dirty="0">
                <a:solidFill>
                  <a:srgbClr val="262626"/>
                </a:solidFill>
              </a:rPr>
              <a:t>상태</a:t>
            </a:r>
            <a:r>
              <a:rPr lang="ko-KR" altLang="en-US" dirty="0">
                <a:solidFill>
                  <a:srgbClr val="262626"/>
                </a:solidFill>
              </a:rPr>
              <a:t> 및 정책 확인</a:t>
            </a:r>
            <a:endParaRPr lang="en-US" altLang="ko-KR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BD4AD-FFF6-1144-8516-1A2D7368D61B}"/>
              </a:ext>
            </a:extLst>
          </p:cNvPr>
          <p:cNvSpPr txBox="1"/>
          <p:nvPr/>
        </p:nvSpPr>
        <p:spPr>
          <a:xfrm>
            <a:off x="236054" y="4651538"/>
            <a:ext cx="101205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800" dirty="0" err="1"/>
              <a:t>sudo</a:t>
            </a:r>
            <a:r>
              <a:rPr lang="en" altLang="ko-Kore-KR" sz="2800" dirty="0"/>
              <a:t> log collect --output ~/Downloads  --start "2022-04-01”</a:t>
            </a:r>
          </a:p>
          <a:p>
            <a:r>
              <a:rPr lang="en" altLang="ko-Kore-KR" dirty="0">
                <a:solidFill>
                  <a:srgbClr val="262626"/>
                </a:solidFill>
              </a:rPr>
              <a:t>Agent Log </a:t>
            </a:r>
            <a:r>
              <a:rPr lang="ko-KR" altLang="en-US" dirty="0">
                <a:solidFill>
                  <a:srgbClr val="262626"/>
                </a:solidFill>
              </a:rPr>
              <a:t>수집</a:t>
            </a:r>
            <a:endParaRPr lang="en-US" altLang="ko-KR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95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https://www.google.com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Endpoint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 URL = “https://www.google.com”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E051A5-0A48-4680-ADB6-B5421F16AF37}"/>
              </a:ext>
            </a:extLst>
          </p:cNvPr>
          <p:cNvGrpSpPr/>
          <p:nvPr/>
        </p:nvGrpSpPr>
        <p:grpSpPr>
          <a:xfrm>
            <a:off x="269293" y="2226963"/>
            <a:ext cx="10255624" cy="3264688"/>
            <a:chOff x="466165" y="1613056"/>
            <a:chExt cx="10627192" cy="33376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CB08D1-160B-4150-B7B3-51593CC12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165" y="1613056"/>
              <a:ext cx="10627192" cy="33376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0387E6-9DAC-4DB6-B829-EBC83DECB9F4}"/>
                </a:ext>
              </a:extLst>
            </p:cNvPr>
            <p:cNvSpPr/>
            <p:nvPr/>
          </p:nvSpPr>
          <p:spPr>
            <a:xfrm>
              <a:off x="8184776" y="3503323"/>
              <a:ext cx="1927411" cy="1094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ED06B8-1B77-4A92-B379-5838A2C8B56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4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105387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크롬을 사용해서 들어간 웹 접속 기록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해당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포함되는 데이터 검색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And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이름에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“Win”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포함 되거나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윈도우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SrcProcName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chrome.exe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SrcProcName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chrome.exe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URL 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"https://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www.google.com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	    /		//Contains(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AND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EndpointName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contains "win" 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EndpointOS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= "windows")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A697B-10AE-44AA-8B70-81BE70A065FB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F71AFC-CB5B-3B41-936D-7A31E2DAD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9" y="2605317"/>
            <a:ext cx="10991674" cy="6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2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883DE-2C24-4152-9438-5AD07DC1B2FB}"/>
              </a:ext>
            </a:extLst>
          </p:cNvPr>
          <p:cNvSpPr txBox="1"/>
          <p:nvPr/>
        </p:nvSpPr>
        <p:spPr>
          <a:xfrm>
            <a:off x="167019" y="997644"/>
            <a:ext cx="103578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/>
              <a:t>다운로드 폴더에 생성된 파일 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“File”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TgtFilePath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Contains “Downloads”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732DA0-96ED-4698-84FA-96B02189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93" y="2226962"/>
            <a:ext cx="10255624" cy="3264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011F06-CA19-49DC-BAAC-29EEDD58A964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17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9" y="997644"/>
            <a:ext cx="103578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/>
              <a:t>다운로드 폴더에 생성된 </a:t>
            </a:r>
            <a:r>
              <a:rPr lang="en-US" altLang="ko-KR" sz="1400" dirty="0"/>
              <a:t>.exe</a:t>
            </a:r>
            <a:r>
              <a:rPr lang="ko-KR" altLang="en-US" sz="1400" dirty="0"/>
              <a:t>파일 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“File”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TgtFileExtension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“exe”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TgtFilePath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Contains “Downloads”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85D332A-EA1C-4083-953D-CE033CB249A1}"/>
              </a:ext>
            </a:extLst>
          </p:cNvPr>
          <p:cNvGrpSpPr/>
          <p:nvPr/>
        </p:nvGrpSpPr>
        <p:grpSpPr>
          <a:xfrm>
            <a:off x="269293" y="2302528"/>
            <a:ext cx="10255624" cy="3264687"/>
            <a:chOff x="269293" y="2302528"/>
            <a:chExt cx="10255624" cy="32646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C9CF7B-4A26-420C-AA0D-334A43323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293" y="2302528"/>
              <a:ext cx="10255624" cy="3264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538DC9-7760-46B0-BF42-B8A44FBCB82E}"/>
                </a:ext>
              </a:extLst>
            </p:cNvPr>
            <p:cNvSpPr/>
            <p:nvPr/>
          </p:nvSpPr>
          <p:spPr>
            <a:xfrm>
              <a:off x="4454882" y="4282091"/>
              <a:ext cx="789475" cy="837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488F4F-E183-4C9B-BF12-7785CACD995F}"/>
                </a:ext>
              </a:extLst>
            </p:cNvPr>
            <p:cNvSpPr/>
            <p:nvPr/>
          </p:nvSpPr>
          <p:spPr>
            <a:xfrm>
              <a:off x="5491480" y="4168141"/>
              <a:ext cx="294640" cy="863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973E42-7AB3-418D-A3FC-7160AEB4950B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4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8" y="997644"/>
            <a:ext cx="103578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/>
              <a:t>다운로드 폴더에 생성된 </a:t>
            </a:r>
            <a:r>
              <a:rPr lang="en-US" altLang="ko-KR" sz="1400" dirty="0"/>
              <a:t>.csv</a:t>
            </a:r>
            <a:r>
              <a:rPr lang="ko-KR" altLang="en-US" sz="1400" dirty="0"/>
              <a:t>파일 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“File”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TgtFileExtension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“csv”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TgtFilePath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Contains “Downloads”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49E5C5-DC5C-4727-AC14-8BA880F027F3}"/>
              </a:ext>
            </a:extLst>
          </p:cNvPr>
          <p:cNvGrpSpPr/>
          <p:nvPr/>
        </p:nvGrpSpPr>
        <p:grpSpPr>
          <a:xfrm>
            <a:off x="269294" y="2302527"/>
            <a:ext cx="10255624" cy="3264687"/>
            <a:chOff x="269294" y="2302527"/>
            <a:chExt cx="10255624" cy="32646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2CD370-F2A7-49AE-A797-3B103C64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294" y="2302527"/>
              <a:ext cx="10255624" cy="3264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B82210E-69D0-4B6B-99D9-5EEC79A08809}"/>
                </a:ext>
              </a:extLst>
            </p:cNvPr>
            <p:cNvSpPr/>
            <p:nvPr/>
          </p:nvSpPr>
          <p:spPr>
            <a:xfrm>
              <a:off x="4813466" y="4524140"/>
              <a:ext cx="789475" cy="837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53248E-4B1D-4DAC-BF8C-462E3870EE4D}"/>
                </a:ext>
              </a:extLst>
            </p:cNvPr>
            <p:cNvSpPr/>
            <p:nvPr/>
          </p:nvSpPr>
          <p:spPr>
            <a:xfrm>
              <a:off x="5897880" y="4168141"/>
              <a:ext cx="294640" cy="863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25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332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8" y="997644"/>
            <a:ext cx="103578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/>
              <a:t>다운로드 폴더에 생성된 </a:t>
            </a:r>
            <a:r>
              <a:rPr lang="en-US" altLang="ko-KR" sz="1400" dirty="0"/>
              <a:t>.csv</a:t>
            </a:r>
            <a:r>
              <a:rPr lang="ko-KR" altLang="en-US" sz="1400" dirty="0"/>
              <a:t>파일 확인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ObjectType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“File”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TgtFileExtension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“exe” AND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TgtFilePath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Contains “Downloads”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DB21F-FE73-5F4A-8178-A248F7FBB682}"/>
              </a:ext>
            </a:extLst>
          </p:cNvPr>
          <p:cNvSpPr txBox="1"/>
          <p:nvPr/>
        </p:nvSpPr>
        <p:spPr>
          <a:xfrm>
            <a:off x="132515" y="1910245"/>
            <a:ext cx="10357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pptx.exe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위장된 이름 확인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이력서입니다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doc.exe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" altLang="ko-Kore-KR" sz="1400" dirty="0"/>
              <a:t>(</a:t>
            </a:r>
            <a:r>
              <a:rPr lang="en" altLang="ko-Kore-KR" sz="1400" dirty="0" err="1"/>
              <a:t>SrcProcImagePath</a:t>
            </a:r>
            <a:r>
              <a:rPr lang="en" altLang="ko-Kore-KR" sz="1400" dirty="0"/>
              <a:t> Contains "pptx." or </a:t>
            </a:r>
            <a:r>
              <a:rPr lang="en" altLang="ko-Kore-KR" sz="1400" dirty="0" err="1"/>
              <a:t>SrcProcImagePath</a:t>
            </a:r>
            <a:r>
              <a:rPr lang="en" altLang="ko-Kore-KR" sz="1400" dirty="0"/>
              <a:t> Contains "doc." or </a:t>
            </a:r>
            <a:r>
              <a:rPr lang="en" altLang="ko-Kore-KR" sz="1400" dirty="0" err="1"/>
              <a:t>SrcProcImagePath</a:t>
            </a:r>
            <a:r>
              <a:rPr lang="en" altLang="ko-Kore-KR" sz="1400" dirty="0"/>
              <a:t> Contains "xlsx." or </a:t>
            </a:r>
            <a:r>
              <a:rPr lang="en" altLang="ko-Kore-KR" sz="1400" dirty="0" err="1"/>
              <a:t>SrcProcImagePath</a:t>
            </a:r>
            <a:r>
              <a:rPr lang="en" altLang="ko-Kore-KR" sz="1400" dirty="0"/>
              <a:t> Contains "txt.")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505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8" y="997644"/>
            <a:ext cx="10357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/>
              <a:t>민감한 메모리에 대한 액세스 검색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Process State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 </a:t>
            </a:r>
            <a:r>
              <a:rPr lang="en" altLang="ko-Kore-KR" sz="1400" dirty="0" err="1"/>
              <a:t>IndicatorName</a:t>
            </a:r>
            <a:r>
              <a:rPr lang="en" altLang="ko-Kore-KR" sz="1400" dirty="0"/>
              <a:t> = "</a:t>
            </a:r>
            <a:r>
              <a:rPr lang="en" altLang="ko-Kore-KR" sz="1400" dirty="0" err="1"/>
              <a:t>SensitiveMemoryAccess</a:t>
            </a:r>
            <a:r>
              <a:rPr lang="en" altLang="ko-Kore-KR" sz="1400" dirty="0"/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BBDE4-1027-2F41-8114-4126178F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81" y="751671"/>
            <a:ext cx="3412695" cy="1203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0F2FE8-33BF-0E41-A5F7-FC9599F9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6" y="2197724"/>
            <a:ext cx="5709223" cy="3417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B59C1-9469-6B42-9E26-B60A6EB58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19" y="2252391"/>
            <a:ext cx="2408609" cy="39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A597F-D220-4209-88E6-67AB0C91437E}"/>
              </a:ext>
            </a:extLst>
          </p:cNvPr>
          <p:cNvSpPr txBox="1"/>
          <p:nvPr/>
        </p:nvSpPr>
        <p:spPr>
          <a:xfrm>
            <a:off x="167018" y="997644"/>
            <a:ext cx="103578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ex)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스케줄 확인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 = </a:t>
            </a:r>
            <a:r>
              <a:rPr lang="en" altLang="ko-Kore-KR" sz="1400" dirty="0" err="1"/>
              <a:t>SrcProcCmdLine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RegExp</a:t>
            </a:r>
            <a:r>
              <a:rPr lang="en" altLang="ko-Kore-KR" sz="1400" dirty="0"/>
              <a:t> "</a:t>
            </a:r>
            <a:r>
              <a:rPr lang="en" altLang="ko-Kore-KR" sz="1400" dirty="0" err="1"/>
              <a:t>schtasks</a:t>
            </a:r>
            <a:r>
              <a:rPr lang="en" altLang="ko-Kore-KR" sz="1400" dirty="0"/>
              <a:t>" AND </a:t>
            </a:r>
            <a:r>
              <a:rPr lang="en" altLang="ko-Kore-KR" sz="1400" dirty="0" err="1"/>
              <a:t>SrcProcParentName</a:t>
            </a:r>
            <a:r>
              <a:rPr lang="en" altLang="ko-Kore-KR" sz="1400" dirty="0"/>
              <a:t> != "Manages scheduled tasks"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Query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FF5B7-F19F-4949-84CD-3C11BF7E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" y="2084840"/>
            <a:ext cx="9188138" cy="4003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210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770063" y="2491716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SentinelOne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Submit a request</a:t>
            </a:r>
          </a:p>
        </p:txBody>
      </p:sp>
    </p:spTree>
    <p:extLst>
      <p:ext uri="{BB962C8B-B14F-4D97-AF65-F5344CB8AC3E}">
        <p14:creationId xmlns:p14="http://schemas.microsoft.com/office/powerpoint/2010/main" val="3069850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Open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158017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a request</a:t>
            </a:r>
          </a:p>
          <a:p>
            <a:pPr marL="140996"/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문제 발생 시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Log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및 설명 필요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Search – ex) windows install</a:t>
            </a:r>
          </a:p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My activities – Submit a request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현황 및 이력 확인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FEF0C-443F-4847-9C46-984E0B90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06" y="1975292"/>
            <a:ext cx="7539990" cy="4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7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770063" y="2491716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SentinelOne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57032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Open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718210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a request</a:t>
            </a: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B8-F040-A14A-B64B-42A03EAA6EE1}"/>
              </a:ext>
            </a:extLst>
          </p:cNvPr>
          <p:cNvSpPr txBox="1"/>
          <p:nvPr/>
        </p:nvSpPr>
        <p:spPr>
          <a:xfrm>
            <a:off x="11164824" y="34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8BC93E-453B-0F41-9950-BE37EB8C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924" y="1326220"/>
            <a:ext cx="6385306" cy="5373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2DD4F-3B4C-F94E-AB45-E60D01D59F97}"/>
              </a:ext>
            </a:extLst>
          </p:cNvPr>
          <p:cNvSpPr txBox="1"/>
          <p:nvPr/>
        </p:nvSpPr>
        <p:spPr>
          <a:xfrm>
            <a:off x="4087535" y="2198065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CC email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051D5-DF9C-7D4F-A702-2389A4E25074}"/>
              </a:ext>
            </a:extLst>
          </p:cNvPr>
          <p:cNvSpPr txBox="1"/>
          <p:nvPr/>
        </p:nvSpPr>
        <p:spPr>
          <a:xfrm>
            <a:off x="3956387" y="2925544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DA666-B00F-7543-AD3A-65FBB6DC7857}"/>
              </a:ext>
            </a:extLst>
          </p:cNvPr>
          <p:cNvSpPr txBox="1"/>
          <p:nvPr/>
        </p:nvSpPr>
        <p:spPr>
          <a:xfrm>
            <a:off x="3082725" y="4098366"/>
            <a:ext cx="6288844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ex)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windows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특정 파일이 열리지 않음 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84CB9-FEE6-1C44-8667-5BB344E7A3F8}"/>
              </a:ext>
            </a:extLst>
          </p:cNvPr>
          <p:cNvSpPr txBox="1"/>
          <p:nvPr/>
        </p:nvSpPr>
        <p:spPr>
          <a:xfrm>
            <a:off x="4087534" y="6128577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APAC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85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Open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718210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a request</a:t>
            </a: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B8-F040-A14A-B64B-42A03EAA6EE1}"/>
              </a:ext>
            </a:extLst>
          </p:cNvPr>
          <p:cNvSpPr txBox="1"/>
          <p:nvPr/>
        </p:nvSpPr>
        <p:spPr>
          <a:xfrm>
            <a:off x="11164824" y="34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3C9389-7123-774C-A9D9-42762E92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18" y="1151314"/>
            <a:ext cx="6501364" cy="5312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DAEB2-CEF9-4742-BBA2-1DDA515BF0DB}"/>
              </a:ext>
            </a:extLst>
          </p:cNvPr>
          <p:cNvSpPr txBox="1"/>
          <p:nvPr/>
        </p:nvSpPr>
        <p:spPr>
          <a:xfrm>
            <a:off x="4297846" y="1479855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Email / Phone / Zoom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93264-55BB-1A49-95E7-3B6049EDA681}"/>
              </a:ext>
            </a:extLst>
          </p:cNvPr>
          <p:cNvSpPr txBox="1"/>
          <p:nvPr/>
        </p:nvSpPr>
        <p:spPr>
          <a:xfrm>
            <a:off x="4297845" y="2553596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X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A7FB3-125A-8446-AC8C-A538DDE2ED13}"/>
              </a:ext>
            </a:extLst>
          </p:cNvPr>
          <p:cNvSpPr txBox="1"/>
          <p:nvPr/>
        </p:nvSpPr>
        <p:spPr>
          <a:xfrm>
            <a:off x="9346682" y="3792760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심각도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1~4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48454-F8DC-0E42-B593-322F7746D7BE}"/>
              </a:ext>
            </a:extLst>
          </p:cNvPr>
          <p:cNvSpPr txBox="1"/>
          <p:nvPr/>
        </p:nvSpPr>
        <p:spPr>
          <a:xfrm>
            <a:off x="4569118" y="4869231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Login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화면에 표시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10E61-98CB-9F47-892B-D4B1BF0E82D3}"/>
              </a:ext>
            </a:extLst>
          </p:cNvPr>
          <p:cNvSpPr txBox="1"/>
          <p:nvPr/>
        </p:nvSpPr>
        <p:spPr>
          <a:xfrm>
            <a:off x="5397105" y="5727528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Apne1-1001.sentinelone.net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59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Open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718210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a request</a:t>
            </a: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B8-F040-A14A-B64B-42A03EAA6EE1}"/>
              </a:ext>
            </a:extLst>
          </p:cNvPr>
          <p:cNvSpPr txBox="1"/>
          <p:nvPr/>
        </p:nvSpPr>
        <p:spPr>
          <a:xfrm>
            <a:off x="11164824" y="34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DAEB2-CEF9-4742-BBA2-1DDA515BF0DB}"/>
              </a:ext>
            </a:extLst>
          </p:cNvPr>
          <p:cNvSpPr txBox="1"/>
          <p:nvPr/>
        </p:nvSpPr>
        <p:spPr>
          <a:xfrm>
            <a:off x="5943766" y="608010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Email / Phone / Zoom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F4228-05EB-5C48-845F-0F076E8A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6" y="1167807"/>
            <a:ext cx="6697668" cy="5279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0F1EC9-7044-514B-9069-7AEB07FDED26}"/>
              </a:ext>
            </a:extLst>
          </p:cNvPr>
          <p:cNvSpPr txBox="1"/>
          <p:nvPr/>
        </p:nvSpPr>
        <p:spPr>
          <a:xfrm>
            <a:off x="4678846" y="2583950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version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68B46-71D7-7446-ACC7-FC576D1B7CE7}"/>
              </a:ext>
            </a:extLst>
          </p:cNvPr>
          <p:cNvSpPr txBox="1"/>
          <p:nvPr/>
        </p:nvSpPr>
        <p:spPr>
          <a:xfrm>
            <a:off x="4611790" y="3438144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문제 발생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OS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5E6112-B985-F24C-AD38-971A31CBA296}"/>
              </a:ext>
            </a:extLst>
          </p:cNvPr>
          <p:cNvSpPr txBox="1"/>
          <p:nvPr/>
        </p:nvSpPr>
        <p:spPr>
          <a:xfrm>
            <a:off x="4611789" y="4596384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EndPoint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Name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096A3-8296-9D40-9B56-CCD5F83B2715}"/>
              </a:ext>
            </a:extLst>
          </p:cNvPr>
          <p:cNvSpPr txBox="1"/>
          <p:nvPr/>
        </p:nvSpPr>
        <p:spPr>
          <a:xfrm>
            <a:off x="4611788" y="5854114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Issue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적절히 선택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17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Open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5" y="608010"/>
            <a:ext cx="6139492" cy="718210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a request</a:t>
            </a: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B8-F040-A14A-B64B-42A03EAA6EE1}"/>
              </a:ext>
            </a:extLst>
          </p:cNvPr>
          <p:cNvSpPr txBox="1"/>
          <p:nvPr/>
        </p:nvSpPr>
        <p:spPr>
          <a:xfrm>
            <a:off x="11164824" y="34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9FB477-F709-7B41-AEBC-1ABEA54D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61" y="1038897"/>
            <a:ext cx="6139492" cy="5551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A7EFF-4618-4F41-9AFD-E5FC2D43DE9E}"/>
              </a:ext>
            </a:extLst>
          </p:cNvPr>
          <p:cNvSpPr txBox="1"/>
          <p:nvPr/>
        </p:nvSpPr>
        <p:spPr>
          <a:xfrm>
            <a:off x="5667268" y="1326220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Production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5BBB4-2A56-7443-81E5-09264210519A}"/>
              </a:ext>
            </a:extLst>
          </p:cNvPr>
          <p:cNvSpPr txBox="1"/>
          <p:nvPr/>
        </p:nvSpPr>
        <p:spPr>
          <a:xfrm>
            <a:off x="5667267" y="2341629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Cloud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3305B-0F51-4846-BC9D-3C13F26A2D9E}"/>
              </a:ext>
            </a:extLst>
          </p:cNvPr>
          <p:cNvSpPr txBox="1"/>
          <p:nvPr/>
        </p:nvSpPr>
        <p:spPr>
          <a:xfrm>
            <a:off x="5667266" y="3141594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Legacy NO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47CA87-7501-FA47-86B5-1F7297D7949A}"/>
              </a:ext>
            </a:extLst>
          </p:cNvPr>
          <p:cNvSpPr txBox="1"/>
          <p:nvPr/>
        </p:nvSpPr>
        <p:spPr>
          <a:xfrm>
            <a:off x="5667265" y="4157003"/>
            <a:ext cx="4279225" cy="430887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Site Token</a:t>
            </a: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066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Open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BB172-EF7D-4BB9-9A61-E1B5738655D0}"/>
              </a:ext>
            </a:extLst>
          </p:cNvPr>
          <p:cNvSpPr txBox="1"/>
          <p:nvPr/>
        </p:nvSpPr>
        <p:spPr>
          <a:xfrm>
            <a:off x="132514" y="608010"/>
            <a:ext cx="7941637" cy="3304110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a request</a:t>
            </a: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#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첨부파일은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Submit -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867"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답장오는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메일 링크에 업로드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#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867"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악성파일은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본문에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URL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요청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#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대부분 첫 답변은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Log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요청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-&gt;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수집 해놓고 </a:t>
            </a:r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Ticket 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진행이 더 빠름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#</a:t>
            </a:r>
            <a:r>
              <a:rPr lang="ko-KR" altLang="en-US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답변 시간은 </a:t>
            </a:r>
            <a:r>
              <a:rPr lang="ko-KR" altLang="en-US" sz="1867"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빠른편</a:t>
            </a:r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1867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BFB8-F040-A14A-B64B-42A03EAA6EE1}"/>
              </a:ext>
            </a:extLst>
          </p:cNvPr>
          <p:cNvSpPr txBox="1"/>
          <p:nvPr/>
        </p:nvSpPr>
        <p:spPr>
          <a:xfrm>
            <a:off x="11164824" y="34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40558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770063" y="2491716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SentinelOne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Mac </a:t>
            </a:r>
            <a:r>
              <a:rPr lang="ko-KR" alt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복구모드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삭제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398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1E278-060F-491E-8D87-9E9F6A51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7" y="221215"/>
            <a:ext cx="10560859" cy="64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54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930CB2-2717-4B30-B5F9-822E73D6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64" y="1883664"/>
            <a:ext cx="10394071" cy="28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2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612180" y="2872553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7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lang="en-US" altLang="ko-KR" sz="37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31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94131F-E460-6E47-992B-FCE60706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" y="85344"/>
            <a:ext cx="12030132" cy="64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CFA51-714F-6843-A731-C7B8E178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4EDFB-5399-BE4E-AD19-0BE647030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BBCFE-AFB8-DE4C-902F-8216EBDE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70104"/>
            <a:ext cx="6717792" cy="6717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7454B7-1B59-1A46-A934-AC652287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2628900"/>
            <a:ext cx="3149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770063" y="2491716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SentinelOne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Star Custom Rules</a:t>
            </a:r>
          </a:p>
        </p:txBody>
      </p:sp>
    </p:spTree>
    <p:extLst>
      <p:ext uri="{BB962C8B-B14F-4D97-AF65-F5344CB8AC3E}">
        <p14:creationId xmlns:p14="http://schemas.microsoft.com/office/powerpoint/2010/main" val="188144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7031A5-BE0A-2949-8291-707FEA8F1C80}"/>
              </a:ext>
            </a:extLst>
          </p:cNvPr>
          <p:cNvSpPr txBox="1"/>
          <p:nvPr/>
        </p:nvSpPr>
        <p:spPr>
          <a:xfrm>
            <a:off x="236054" y="293061"/>
            <a:ext cx="11372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800" dirty="0"/>
              <a:t>Star Custom Rules</a:t>
            </a:r>
          </a:p>
          <a:p>
            <a:r>
              <a:rPr lang="ko-KR" altLang="en-US" sz="2000" dirty="0"/>
              <a:t>요청 시 </a:t>
            </a:r>
            <a:r>
              <a:rPr lang="en-US" altLang="ko-KR" sz="2000" dirty="0" err="1"/>
              <a:t>SentinelOne</a:t>
            </a:r>
            <a:r>
              <a:rPr lang="en-US" altLang="ko-KR" sz="2000" dirty="0"/>
              <a:t> Rules </a:t>
            </a:r>
            <a:r>
              <a:rPr lang="ko-KR" altLang="en-US" sz="2000" dirty="0"/>
              <a:t>업로드</a:t>
            </a:r>
            <a:endParaRPr lang="en-US" altLang="ko-Kore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04A717-708B-D048-AFA4-196B6545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4" y="1525270"/>
            <a:ext cx="11557644" cy="46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A6A303-301E-CE48-8DB0-04330C6E0A30}"/>
              </a:ext>
            </a:extLst>
          </p:cNvPr>
          <p:cNvSpPr/>
          <p:nvPr/>
        </p:nvSpPr>
        <p:spPr>
          <a:xfrm>
            <a:off x="1143000" y="2254893"/>
            <a:ext cx="9906000" cy="201491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E9594ED1-4E97-479D-8BFB-19C17FD70EC1}"/>
              </a:ext>
            </a:extLst>
          </p:cNvPr>
          <p:cNvSpPr txBox="1">
            <a:spLocks/>
          </p:cNvSpPr>
          <p:nvPr/>
        </p:nvSpPr>
        <p:spPr>
          <a:xfrm>
            <a:off x="1770063" y="2491716"/>
            <a:ext cx="8651875" cy="1677931"/>
          </a:xfrm>
          <a:prstGeom prst="rect">
            <a:avLst/>
          </a:prstGeom>
        </p:spPr>
        <p:txBody>
          <a:bodyPr/>
          <a:lstStyle>
            <a:lvl1pPr marL="278606" indent="-278606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3647" indent="-232172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6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1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6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11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8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63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38" indent="-185738" algn="l" defTabSz="74295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SentinelOne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DV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활용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73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2BF7B-C2D1-4BD6-8481-395E8707A64D}"/>
              </a:ext>
            </a:extLst>
          </p:cNvPr>
          <p:cNvSpPr txBox="1"/>
          <p:nvPr/>
        </p:nvSpPr>
        <p:spPr>
          <a:xfrm>
            <a:off x="132515" y="2060162"/>
            <a:ext cx="6139492" cy="143565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F62F1-5888-49D4-9945-49ED6282B608}"/>
              </a:ext>
            </a:extLst>
          </p:cNvPr>
          <p:cNvSpPr txBox="1"/>
          <p:nvPr/>
        </p:nvSpPr>
        <p:spPr>
          <a:xfrm>
            <a:off x="167019" y="85043"/>
            <a:ext cx="10460173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400" b="1" spc="-26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 </a:t>
            </a:r>
            <a:endParaRPr lang="en-US" altLang="ko-KR" sz="2400" b="1" spc="-3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7E5B8-82C3-4477-B57B-79D89400EC95}"/>
              </a:ext>
            </a:extLst>
          </p:cNvPr>
          <p:cNvSpPr txBox="1"/>
          <p:nvPr/>
        </p:nvSpPr>
        <p:spPr>
          <a:xfrm>
            <a:off x="132515" y="608010"/>
            <a:ext cx="6139492" cy="28732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400" b="0" spc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defRPr>
            </a:lvl1pPr>
          </a:lstStyle>
          <a:p>
            <a:pPr marL="140996"/>
            <a:r>
              <a:rPr lang="en-US" altLang="ko-KR" sz="1867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Deep Visibility</a:t>
            </a:r>
            <a:endParaRPr lang="en-US" altLang="ko-KR" sz="933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16E7D0-8629-42DA-BC13-AF97304B4AC9}"/>
              </a:ext>
            </a:extLst>
          </p:cNvPr>
          <p:cNvGrpSpPr/>
          <p:nvPr/>
        </p:nvGrpSpPr>
        <p:grpSpPr>
          <a:xfrm>
            <a:off x="385447" y="1125322"/>
            <a:ext cx="8915400" cy="4943784"/>
            <a:chOff x="385447" y="1125322"/>
            <a:chExt cx="8915400" cy="49437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C8550B1-CC2B-4591-A955-4D1A19478BF1}"/>
                </a:ext>
              </a:extLst>
            </p:cNvPr>
            <p:cNvGrpSpPr/>
            <p:nvPr/>
          </p:nvGrpSpPr>
          <p:grpSpPr>
            <a:xfrm>
              <a:off x="385447" y="1456032"/>
              <a:ext cx="8915400" cy="4613074"/>
              <a:chOff x="314327" y="1212192"/>
              <a:chExt cx="8716963" cy="443361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0DF9DA8-24C5-437E-A4AC-A88D14F9E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327" y="1212192"/>
                <a:ext cx="8686483" cy="44336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4EFC505-E24D-4BF0-A739-E0F2062B5142}"/>
                  </a:ext>
                </a:extLst>
              </p:cNvPr>
              <p:cNvGrpSpPr/>
              <p:nvPr/>
            </p:nvGrpSpPr>
            <p:grpSpPr>
              <a:xfrm>
                <a:off x="2528257" y="1839968"/>
                <a:ext cx="6503033" cy="884455"/>
                <a:chOff x="2528257" y="1839968"/>
                <a:chExt cx="6503033" cy="884455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27CC53-CA3A-4992-82A0-4F749E95F20A}"/>
                    </a:ext>
                  </a:extLst>
                </p:cNvPr>
                <p:cNvSpPr txBox="1"/>
                <p:nvPr/>
              </p:nvSpPr>
              <p:spPr>
                <a:xfrm>
                  <a:off x="2528257" y="1839968"/>
                  <a:ext cx="229261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Enable Deep Visibility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선택</a:t>
                  </a:r>
                  <a:endParaRPr lang="en-US" altLang="ko-KR" sz="12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9DF589-66AD-4FA1-861C-5AC10F2A8ED3}"/>
                    </a:ext>
                  </a:extLst>
                </p:cNvPr>
                <p:cNvSpPr txBox="1"/>
                <p:nvPr/>
              </p:nvSpPr>
              <p:spPr>
                <a:xfrm>
                  <a:off x="2528257" y="2447424"/>
                  <a:ext cx="650303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Threat Hunting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을 위해 보낼 데이터 유형 선택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(process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는 선택 유지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endParaRPr lang="ko-KR" altLang="en-US" sz="12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D16FF3-0265-4AD1-8FD0-E8C4D876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447" y="1125322"/>
              <a:ext cx="8884226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165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1050</Words>
  <Application>Microsoft Macintosh PowerPoint</Application>
  <PresentationFormat>와이드스크린</PresentationFormat>
  <Paragraphs>240</Paragraphs>
  <Slides>38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KoPubWorld돋움체 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건영 박</dc:creator>
  <cp:lastModifiedBy>건영 박</cp:lastModifiedBy>
  <cp:revision>31</cp:revision>
  <dcterms:created xsi:type="dcterms:W3CDTF">2021-09-15T05:45:34Z</dcterms:created>
  <dcterms:modified xsi:type="dcterms:W3CDTF">2022-04-06T12:39:16Z</dcterms:modified>
</cp:coreProperties>
</file>